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10058400" cx="7772400"/>
  <p:notesSz cx="6858000" cy="9144000"/>
  <p:embeddedFontLst>
    <p:embeddedFont>
      <p:font typeface="Halant"/>
      <p:regular r:id="rId26"/>
      <p:bold r:id="rId27"/>
    </p:embeddedFont>
    <p:embeddedFont>
      <p:font typeface="Inter"/>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EFE0F1E-C6F6-452C-9FA0-0A3D4F6EC812}">
  <a:tblStyle styleId="{8EFE0F1E-C6F6-452C-9FA0-0A3D4F6EC81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Halant-regular.fntdata"/><Relationship Id="rId25" Type="http://schemas.openxmlformats.org/officeDocument/2006/relationships/slide" Target="slides/slide18.xml"/><Relationship Id="rId28" Type="http://schemas.openxmlformats.org/officeDocument/2006/relationships/font" Target="fonts/Inter-regular.fntdata"/><Relationship Id="rId27"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4.xml"/><Relationship Id="rId33" Type="http://schemas.openxmlformats.org/officeDocument/2006/relationships/font" Target="fonts/PlusJakartaSansMedium-bold.fntdata"/><Relationship Id="rId10" Type="http://schemas.openxmlformats.org/officeDocument/2006/relationships/slide" Target="slides/slide3.xml"/><Relationship Id="rId32" Type="http://schemas.openxmlformats.org/officeDocument/2006/relationships/font" Target="fonts/PlusJakartaSansMedium-regular.fntdata"/><Relationship Id="rId13" Type="http://schemas.openxmlformats.org/officeDocument/2006/relationships/slide" Target="slides/slide6.xml"/><Relationship Id="rId35" Type="http://schemas.openxmlformats.org/officeDocument/2006/relationships/font" Target="fonts/PlusJakartaSansMedium-boldItalic.fntdata"/><Relationship Id="rId12" Type="http://schemas.openxmlformats.org/officeDocument/2006/relationships/slide" Target="slides/slide5.xml"/><Relationship Id="rId34" Type="http://schemas.openxmlformats.org/officeDocument/2006/relationships/font" Target="fonts/PlusJakartaSansMedium-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8766c5ec80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8766c5ec8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23a96296a5_0_1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23a96296a5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23a96296a5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23a96296a5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23a96296a5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23a96296a5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23a96296a5_0_1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23a96296a5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23a96296a5_0_1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23a96296a5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23a96296a5_0_1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23a96296a5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23a96296a5_0_2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23a96296a5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23a96296a5_0_2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23a96296a5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23a96296a5_0_2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23a96296a5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022a68134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022a6813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ffafc00af7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ffafc00af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23a96296a5_0_1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23a96296a5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ffafc00af7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ffafc00af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23a96296a5_0_1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23a96296a5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23a96296a5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23a96296a5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23a96296a5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23a96296a5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23a96296a5_0_1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23a96296a5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20" Type="http://schemas.openxmlformats.org/officeDocument/2006/relationships/hyperlink" Target="https://dialogueinstitute.org/native-american-religions" TargetMode="External"/><Relationship Id="rId22" Type="http://schemas.openxmlformats.org/officeDocument/2006/relationships/hyperlink" Target="https://americanindian.si.edu/nk360/inka-water/explore-water-management/explore.cshtml" TargetMode="External"/><Relationship Id="rId21" Type="http://schemas.openxmlformats.org/officeDocument/2006/relationships/hyperlink" Target="https://www.nal.usda.gov/collections/stories/three-sisters#:~:text=and%20the%20Southeast.-,The%20Iroquois%20and%20the%20Cherokee%20called%20corn%2C%20bean%2C%20and%20squash,squash%20throughout%20of%20the%20field." TargetMode="External"/><Relationship Id="rId24" Type="http://schemas.openxmlformats.org/officeDocument/2006/relationships/hyperlink" Target="https://www.oerproject.com/OER-Materials/OER-Media/HTML-Articles/Origins/Unit3/Teotihuacan-and-Classic-Mesoamerica?share=embed&amp;fromlesson=true" TargetMode="External"/><Relationship Id="rId23" Type="http://schemas.openxmlformats.org/officeDocument/2006/relationships/hyperlink" Target="https://www.britannica.com/place/Cahokia-Mounds" TargetMode="External"/><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Ac0TJoV4BA78TuwxttYv5Y0GygaA4kTxdOxrI2o5Oak/edit?usp=sharing" TargetMode="External"/><Relationship Id="rId25" Type="http://schemas.openxmlformats.org/officeDocument/2006/relationships/hyperlink" Target="https://www.nps.gov/subjects/fire/indigenous-fire-practices-shape-our-land.htm" TargetMode="External"/><Relationship Id="rId5" Type="http://schemas.openxmlformats.org/officeDocument/2006/relationships/hyperlink" Target="https://docs.google.com/presentation/d/1FItAOnWeqOPZl0HaPULkCnONbvN5F-dyj0J3QqJ7sho/edit?usp=sharing" TargetMode="External"/><Relationship Id="rId6" Type="http://schemas.openxmlformats.org/officeDocument/2006/relationships/hyperlink" Target="https://docs.google.com/presentation/d/1vJQ5FVzK9MswJPrJkppX3kjkBfRzLKjGAJWZ-A8OvRw/edit?usp=sharing" TargetMode="External"/><Relationship Id="rId7" Type="http://schemas.openxmlformats.org/officeDocument/2006/relationships/hyperlink" Target="https://docs.google.com/presentation/d/1wupzamgrAVnGY0U959cV09M3CcWAQB4igj1DzvZM4ig/edit?usp=sharing" TargetMode="External"/><Relationship Id="rId8" Type="http://schemas.openxmlformats.org/officeDocument/2006/relationships/hyperlink" Target="https://docs.google.com/presentation/d/1V5EokQLsJvLlS6RGjCN7fXGhQRBBINiSkeMzJ7mTMqY/edit?usp=sharing" TargetMode="External"/><Relationship Id="rId11" Type="http://schemas.openxmlformats.org/officeDocument/2006/relationships/hyperlink" Target="https://www.britannica.com/place/Cahokia-Mounds" TargetMode="External"/><Relationship Id="rId10" Type="http://schemas.openxmlformats.org/officeDocument/2006/relationships/hyperlink" Target="https://americanindian.si.edu/nk360/inka/pdf/inka-teachers-guide.pdf" TargetMode="External"/><Relationship Id="rId13" Type="http://schemas.openxmlformats.org/officeDocument/2006/relationships/hyperlink" Target="https://www.georgiaencyclopedia.org/articles/history-archaeology/mississippian-period-overview/" TargetMode="External"/><Relationship Id="rId12" Type="http://schemas.openxmlformats.org/officeDocument/2006/relationships/hyperlink" Target="https://oneida-nsn.gov/our-ways/our-story/great-law-of-peace/" TargetMode="External"/><Relationship Id="rId15" Type="http://schemas.openxmlformats.org/officeDocument/2006/relationships/hyperlink" Target="https://www.oxfordreference.com/display/10.1093/acref/9780195071986.001.0001/acref-9780195071986-e-0618#:~:text=On%20the%20Western%20Plains%2C%20pre,sometimes%20resided%20in%20palisaded%20villages" TargetMode="External"/><Relationship Id="rId14" Type="http://schemas.openxmlformats.org/officeDocument/2006/relationships/hyperlink" Target="https://i36466.wixsite.com/learninglonghouse/iroquois-confederacy" TargetMode="External"/><Relationship Id="rId17" Type="http://schemas.openxmlformats.org/officeDocument/2006/relationships/hyperlink" Target="https://americanindian.si.edu/why-we-serve/topics/cultures-of-war/" TargetMode="External"/><Relationship Id="rId16" Type="http://schemas.openxmlformats.org/officeDocument/2006/relationships/hyperlink" Target="https://oneida-nsn.gov/our-ways/our-story/great-law-of-peace/" TargetMode="External"/><Relationship Id="rId19" Type="http://schemas.openxmlformats.org/officeDocument/2006/relationships/hyperlink" Target="https://indianexpress.com/article/world/indigenous-tribes-embraced-gender-fluidity-prior-to-colonisation-but-europeans-enforced-specific-gender-roles/" TargetMode="External"/><Relationship Id="rId18" Type="http://schemas.openxmlformats.org/officeDocument/2006/relationships/hyperlink" Target="https://maya.nmai.si.edu/calendar/calendar-syste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Prep Worksheet</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492100" y="89675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preparation worksheet was adapted from “The Children’s Book Project” by ReadWriteThink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05" name="Google Shape;105;p25"/>
          <p:cNvSpPr txBox="1"/>
          <p:nvPr/>
        </p:nvSpPr>
        <p:spPr>
          <a:xfrm>
            <a:off x="492100" y="2103600"/>
            <a:ext cx="7008600" cy="63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D</a:t>
            </a:r>
            <a:r>
              <a:rPr lang="en" sz="1200">
                <a:solidFill>
                  <a:schemeClr val="dk1"/>
                </a:solidFill>
                <a:latin typeface="Halant"/>
                <a:ea typeface="Halant"/>
                <a:cs typeface="Halant"/>
                <a:sym typeface="Halant"/>
              </a:rPr>
              <a:t>etermine the myth you will focus on in your book and list details from the unit that could be used to challenge the myth. Then, using the questions below, consider the characters, setting, conflict and resolution for your story.</a:t>
            </a:r>
            <a:endParaRPr b="1" sz="1200">
              <a:solidFill>
                <a:schemeClr val="dk1"/>
              </a:solidFill>
              <a:latin typeface="Halant"/>
              <a:ea typeface="Halant"/>
              <a:cs typeface="Halant"/>
              <a:sym typeface="Halant"/>
            </a:endParaRPr>
          </a:p>
        </p:txBody>
      </p:sp>
      <p:sp>
        <p:nvSpPr>
          <p:cNvPr id="106" name="Google Shape;106;p25"/>
          <p:cNvSpPr txBox="1"/>
          <p:nvPr/>
        </p:nvSpPr>
        <p:spPr>
          <a:xfrm>
            <a:off x="589450" y="2804650"/>
            <a:ext cx="6943500" cy="1919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myth will you be addressing in your children’s 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important evidence could be included to help challenge this myth?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7" name="Google Shape;107;p25"/>
          <p:cNvGraphicFramePr/>
          <p:nvPr/>
        </p:nvGraphicFramePr>
        <p:xfrm>
          <a:off x="589450" y="48190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Character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ctr">
                        <a:spcBef>
                          <a:spcPts val="0"/>
                        </a:spcBef>
                        <a:spcAft>
                          <a:spcPts val="0"/>
                        </a:spcAft>
                        <a:buNone/>
                      </a:pPr>
                      <a:r>
                        <a:rPr i="1" lang="en" sz="1200">
                          <a:latin typeface="Inter"/>
                          <a:ea typeface="Inter"/>
                          <a:cs typeface="Inter"/>
                          <a:sym typeface="Inter"/>
                        </a:rPr>
                        <a:t>Create a profile and name for the</a:t>
                      </a:r>
                      <a:r>
                        <a:rPr i="1" lang="en" sz="1200">
                          <a:solidFill>
                            <a:srgbClr val="000000"/>
                          </a:solidFill>
                          <a:latin typeface="Inter"/>
                          <a:ea typeface="Inter"/>
                          <a:cs typeface="Inter"/>
                          <a:sym typeface="Inter"/>
                        </a:rPr>
                        <a:t> Main Character</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Where is the character from?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What does the character look like?</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How does the character act?</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i="1" lang="en" sz="1200">
                          <a:solidFill>
                            <a:srgbClr val="000000"/>
                          </a:solidFill>
                          <a:latin typeface="Inter"/>
                          <a:ea typeface="Inter"/>
                          <a:cs typeface="Inter"/>
                          <a:sym typeface="Inter"/>
                        </a:rPr>
                        <a:t>Create a profile and names for the Supporting Characters</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Describe another character. How are they connected to the main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Describe another character. How are they connected to the main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8" name="Google Shape;108;p25"/>
          <p:cNvSpPr txBox="1"/>
          <p:nvPr/>
        </p:nvSpPr>
        <p:spPr>
          <a:xfrm>
            <a:off x="492100" y="18052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Brainstorm</a:t>
            </a:r>
            <a:endParaRPr b="1" sz="2000">
              <a:solidFill>
                <a:schemeClr val="dk1"/>
              </a:solidFill>
              <a:latin typeface="Halant"/>
              <a:ea typeface="Halant"/>
              <a:cs typeface="Halant"/>
              <a:sym typeface="Halan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4"/>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15" name="Google Shape;215;p34"/>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16" name="Google Shape;216;p34"/>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34"/>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8" name="Google Shape;218;p34"/>
          <p:cNvPicPr preferRelativeResize="0"/>
          <p:nvPr/>
        </p:nvPicPr>
        <p:blipFill>
          <a:blip r:embed="rId4">
            <a:alphaModFix/>
          </a:blip>
          <a:stretch>
            <a:fillRect/>
          </a:stretch>
        </p:blipFill>
        <p:spPr>
          <a:xfrm rot="-5400000">
            <a:off x="-717413" y="2514939"/>
            <a:ext cx="8928048" cy="50220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5"/>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24" name="Google Shape;224;p35"/>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25" name="Google Shape;225;p35"/>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6" name="Google Shape;226;p35"/>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35"/>
          <p:cNvPicPr preferRelativeResize="0"/>
          <p:nvPr/>
        </p:nvPicPr>
        <p:blipFill>
          <a:blip r:embed="rId4">
            <a:alphaModFix/>
          </a:blip>
          <a:stretch>
            <a:fillRect/>
          </a:stretch>
        </p:blipFill>
        <p:spPr>
          <a:xfrm rot="-5400000">
            <a:off x="-389339" y="2400812"/>
            <a:ext cx="8774126" cy="49354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6"/>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33" name="Google Shape;233;p36"/>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34" name="Google Shape;234;p36"/>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5" name="Google Shape;235;p36"/>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6" name="Google Shape;236;p36"/>
          <p:cNvPicPr preferRelativeResize="0"/>
          <p:nvPr/>
        </p:nvPicPr>
        <p:blipFill>
          <a:blip r:embed="rId4">
            <a:alphaModFix/>
          </a:blip>
          <a:stretch>
            <a:fillRect/>
          </a:stretch>
        </p:blipFill>
        <p:spPr>
          <a:xfrm rot="-5400000">
            <a:off x="-629826" y="2317799"/>
            <a:ext cx="9051202" cy="50913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7"/>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42" name="Google Shape;242;p37"/>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43" name="Google Shape;243;p37"/>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4" name="Google Shape;244;p37"/>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5" name="Google Shape;245;p37"/>
          <p:cNvPicPr preferRelativeResize="0"/>
          <p:nvPr/>
        </p:nvPicPr>
        <p:blipFill>
          <a:blip r:embed="rId4">
            <a:alphaModFix/>
          </a:blip>
          <a:stretch>
            <a:fillRect/>
          </a:stretch>
        </p:blipFill>
        <p:spPr>
          <a:xfrm rot="-5400000">
            <a:off x="-302764" y="2558225"/>
            <a:ext cx="8774126" cy="49354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8"/>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51" name="Google Shape;251;p38"/>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52" name="Google Shape;252;p38"/>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38"/>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4" name="Google Shape;254;p38"/>
          <p:cNvPicPr preferRelativeResize="0"/>
          <p:nvPr/>
        </p:nvPicPr>
        <p:blipFill>
          <a:blip r:embed="rId4">
            <a:alphaModFix/>
          </a:blip>
          <a:stretch>
            <a:fillRect/>
          </a:stretch>
        </p:blipFill>
        <p:spPr>
          <a:xfrm rot="-5400000">
            <a:off x="-98762" y="2575551"/>
            <a:ext cx="8712523" cy="4900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9"/>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60" name="Google Shape;260;p39"/>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61" name="Google Shape;261;p39"/>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2" name="Google Shape;262;p39"/>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3" name="Google Shape;263;p39"/>
          <p:cNvPicPr preferRelativeResize="0"/>
          <p:nvPr/>
        </p:nvPicPr>
        <p:blipFill>
          <a:blip r:embed="rId4">
            <a:alphaModFix/>
          </a:blip>
          <a:stretch>
            <a:fillRect/>
          </a:stretch>
        </p:blipFill>
        <p:spPr>
          <a:xfrm rot="-5400000">
            <a:off x="-433576" y="2304624"/>
            <a:ext cx="8897251" cy="50047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0"/>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69" name="Google Shape;269;p40"/>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70" name="Google Shape;270;p40"/>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1" name="Google Shape;271;p40"/>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2" name="Google Shape;272;p40"/>
          <p:cNvPicPr preferRelativeResize="0"/>
          <p:nvPr/>
        </p:nvPicPr>
        <p:blipFill>
          <a:blip r:embed="rId4">
            <a:alphaModFix/>
          </a:blip>
          <a:stretch>
            <a:fillRect/>
          </a:stretch>
        </p:blipFill>
        <p:spPr>
          <a:xfrm rot="-5400000">
            <a:off x="-614763" y="2397025"/>
            <a:ext cx="8897275" cy="50047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41"/>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78" name="Google Shape;278;p41"/>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79" name="Google Shape;279;p41"/>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0" name="Google Shape;280;p41"/>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1" name="Google Shape;281;p41"/>
          <p:cNvPicPr preferRelativeResize="0"/>
          <p:nvPr/>
        </p:nvPicPr>
        <p:blipFill>
          <a:blip r:embed="rId4">
            <a:alphaModFix/>
          </a:blip>
          <a:stretch>
            <a:fillRect/>
          </a:stretch>
        </p:blipFill>
        <p:spPr>
          <a:xfrm rot="-5400000">
            <a:off x="-522063" y="2352723"/>
            <a:ext cx="8835677" cy="497007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2"/>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87" name="Google Shape;287;p42"/>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88" name="Google Shape;288;p42"/>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9" name="Google Shape;289;p42"/>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0" name="Google Shape;290;p42"/>
          <p:cNvPicPr preferRelativeResize="0"/>
          <p:nvPr/>
        </p:nvPicPr>
        <p:blipFill>
          <a:blip r:embed="rId4">
            <a:alphaModFix/>
          </a:blip>
          <a:stretch>
            <a:fillRect/>
          </a:stretch>
        </p:blipFill>
        <p:spPr>
          <a:xfrm rot="-5400000">
            <a:off x="-599063" y="2193162"/>
            <a:ext cx="8989675" cy="5056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Prep Worksheet</a:t>
            </a:r>
            <a:endParaRPr sz="1500">
              <a:solidFill>
                <a:srgbClr val="000000"/>
              </a:solidFill>
              <a:latin typeface="Plus Jakarta Sans Medium"/>
              <a:ea typeface="Plus Jakarta Sans Medium"/>
              <a:cs typeface="Plus Jakarta Sans Medium"/>
              <a:sym typeface="Plus Jakarta Sans Medium"/>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26"/>
          <p:cNvSpPr txBox="1"/>
          <p:nvPr/>
        </p:nvSpPr>
        <p:spPr>
          <a:xfrm>
            <a:off x="492100" y="91199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preparation worksheet was adapted from “The Children’s Book Project” by ReadWriteThink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graphicFrame>
        <p:nvGraphicFramePr>
          <p:cNvPr id="119" name="Google Shape;119;p26"/>
          <p:cNvGraphicFramePr/>
          <p:nvPr/>
        </p:nvGraphicFramePr>
        <p:xfrm>
          <a:off x="589450" y="20758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Setting</a:t>
                      </a:r>
                      <a:r>
                        <a:rPr lang="en" sz="1200">
                          <a:solidFill>
                            <a:schemeClr val="dk1"/>
                          </a:solidFill>
                          <a:latin typeface="Inter"/>
                          <a:ea typeface="Inter"/>
                          <a:cs typeface="Inter"/>
                          <a:sym typeface="Inter"/>
                        </a:rPr>
                        <a:t>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latin typeface="Inter"/>
                          <a:ea typeface="Inter"/>
                          <a:cs typeface="Inter"/>
                          <a:sym typeface="Inter"/>
                        </a:rPr>
                        <a:t>Where does the story take place? (region, state/city, building/park/home, etc.)</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When does the story take place? (year, month/day, time, etc.)</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Write a detailed description of the setting. (Think of the 5 senses! What does it look/sound/smell/feel/taste like?)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26"/>
          <p:cNvSpPr txBox="1"/>
          <p:nvPr/>
        </p:nvSpPr>
        <p:spPr>
          <a:xfrm>
            <a:off x="492100" y="16528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Brainstorm</a:t>
            </a:r>
            <a:endParaRPr b="1" sz="2000">
              <a:solidFill>
                <a:schemeClr val="dk1"/>
              </a:solidFill>
              <a:latin typeface="Halant"/>
              <a:ea typeface="Halant"/>
              <a:cs typeface="Halant"/>
              <a:sym typeface="Halant"/>
            </a:endParaRPr>
          </a:p>
        </p:txBody>
      </p:sp>
      <p:graphicFrame>
        <p:nvGraphicFramePr>
          <p:cNvPr id="121" name="Google Shape;121;p26"/>
          <p:cNvGraphicFramePr/>
          <p:nvPr/>
        </p:nvGraphicFramePr>
        <p:xfrm>
          <a:off x="589450" y="45904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Conflict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What is the conflict faced by the main character? (another person, a thing, or thoughts and feelings of the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Why does this conflict occur?</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What role does each character play in the conflict?</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How does the conflict affect each character?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22" name="Google Shape;122;p26"/>
          <p:cNvGraphicFramePr/>
          <p:nvPr/>
        </p:nvGraphicFramePr>
        <p:xfrm>
          <a:off x="589450" y="71050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Character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How is the conflict resolved?</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What happens after the conflict is resolved?</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How does the resolution affect each character?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pic>
        <p:nvPicPr>
          <p:cNvPr id="127" name="Google Shape;127;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Prep Worksheet</a:t>
            </a:r>
            <a:endParaRPr sz="1500">
              <a:solidFill>
                <a:srgbClr val="000000"/>
              </a:solidFill>
              <a:latin typeface="Plus Jakarta Sans Medium"/>
              <a:ea typeface="Plus Jakarta Sans Medium"/>
              <a:cs typeface="Plus Jakarta Sans Medium"/>
              <a:sym typeface="Plus Jakarta Sans Medium"/>
            </a:endParaRPr>
          </a:p>
        </p:txBody>
      </p:sp>
      <p:pic>
        <p:nvPicPr>
          <p:cNvPr id="129" name="Google Shape;129;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2" name="Google Shape;132;p27"/>
          <p:cNvSpPr txBox="1"/>
          <p:nvPr/>
        </p:nvSpPr>
        <p:spPr>
          <a:xfrm>
            <a:off x="492100" y="89675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preparation worksheet was adapted from “The Children’s Book Project” by ReadWriteThink  </a:t>
            </a:r>
            <a:endParaRPr sz="1000">
              <a:solidFill>
                <a:schemeClr val="dk2"/>
              </a:solidFill>
              <a:latin typeface="Inter"/>
              <a:ea typeface="Inter"/>
              <a:cs typeface="Inter"/>
              <a:sym typeface="Inter"/>
            </a:endParaRPr>
          </a:p>
        </p:txBody>
      </p:sp>
      <p:sp>
        <p:nvSpPr>
          <p:cNvPr id="133" name="Google Shape;133;p27"/>
          <p:cNvSpPr txBox="1"/>
          <p:nvPr/>
        </p:nvSpPr>
        <p:spPr>
          <a:xfrm>
            <a:off x="492100" y="2332200"/>
            <a:ext cx="7008600" cy="63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following template, sketch out your story. While this can be considered a First Draft, your work should demonstrate thoughtful incorporation of evidence and creativity.</a:t>
            </a:r>
            <a:r>
              <a:rPr b="1" lang="en" sz="1200">
                <a:solidFill>
                  <a:schemeClr val="dk1"/>
                </a:solidFill>
                <a:latin typeface="Halant"/>
                <a:ea typeface="Halant"/>
                <a:cs typeface="Halant"/>
                <a:sym typeface="Halant"/>
              </a:rPr>
              <a:t> </a:t>
            </a:r>
            <a:endParaRPr b="1" sz="1200">
              <a:solidFill>
                <a:schemeClr val="dk1"/>
              </a:solidFill>
              <a:latin typeface="Halant"/>
              <a:ea typeface="Halant"/>
              <a:cs typeface="Halant"/>
              <a:sym typeface="Halant"/>
            </a:endParaRPr>
          </a:p>
        </p:txBody>
      </p:sp>
      <p:graphicFrame>
        <p:nvGraphicFramePr>
          <p:cNvPr id="134" name="Google Shape;134;p27"/>
          <p:cNvGraphicFramePr/>
          <p:nvPr/>
        </p:nvGraphicFramePr>
        <p:xfrm>
          <a:off x="492100" y="3011525"/>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Title Page: Title and Author</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1: Introduce Characters</a:t>
                      </a:r>
                      <a:endParaRPr>
                        <a:latin typeface="Inter"/>
                        <a:ea typeface="Inter"/>
                        <a:cs typeface="Inter"/>
                        <a:sym typeface="Inter"/>
                      </a:endParaRPr>
                    </a:p>
                  </a:txBody>
                  <a:tcPr marT="91425" marB="91425" marR="91425" marL="91425"/>
                </a:tc>
              </a:tr>
            </a:tbl>
          </a:graphicData>
        </a:graphic>
      </p:graphicFrame>
      <p:graphicFrame>
        <p:nvGraphicFramePr>
          <p:cNvPr id="135" name="Google Shape;135;p27"/>
          <p:cNvGraphicFramePr/>
          <p:nvPr/>
        </p:nvGraphicFramePr>
        <p:xfrm>
          <a:off x="4115175" y="3022100"/>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2: Introduce the main conflict</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3: Illustration</a:t>
                      </a:r>
                      <a:endParaRPr>
                        <a:latin typeface="Inter"/>
                        <a:ea typeface="Inter"/>
                        <a:cs typeface="Inter"/>
                        <a:sym typeface="Inter"/>
                      </a:endParaRPr>
                    </a:p>
                  </a:txBody>
                  <a:tcPr marT="91425" marB="91425" marR="91425" marL="91425"/>
                </a:tc>
              </a:tr>
            </a:tbl>
          </a:graphicData>
        </a:graphic>
      </p:graphicFrame>
      <p:graphicFrame>
        <p:nvGraphicFramePr>
          <p:cNvPr id="136" name="Google Shape;136;p27"/>
          <p:cNvGraphicFramePr/>
          <p:nvPr/>
        </p:nvGraphicFramePr>
        <p:xfrm>
          <a:off x="492100" y="4165100"/>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4: Illustration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5: Actions taken to deal with the conflict and complications.</a:t>
                      </a:r>
                      <a:endParaRPr>
                        <a:latin typeface="Inter"/>
                        <a:ea typeface="Inter"/>
                        <a:cs typeface="Inter"/>
                        <a:sym typeface="Inter"/>
                      </a:endParaRPr>
                    </a:p>
                  </a:txBody>
                  <a:tcPr marT="91425" marB="91425" marR="91425" marL="91425"/>
                </a:tc>
              </a:tr>
            </a:tbl>
          </a:graphicData>
        </a:graphic>
      </p:graphicFrame>
      <p:graphicFrame>
        <p:nvGraphicFramePr>
          <p:cNvPr id="137" name="Google Shape;137;p27"/>
          <p:cNvGraphicFramePr/>
          <p:nvPr/>
        </p:nvGraphicFramePr>
        <p:xfrm>
          <a:off x="4115175" y="4165100"/>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6: </a:t>
                      </a:r>
                      <a:r>
                        <a:rPr lang="en">
                          <a:solidFill>
                            <a:schemeClr val="dk1"/>
                          </a:solidFill>
                          <a:latin typeface="Inter"/>
                          <a:ea typeface="Inter"/>
                          <a:cs typeface="Inter"/>
                          <a:sym typeface="Inter"/>
                        </a:rPr>
                        <a:t>Actions taken to deal with the conflict and complications.</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7: </a:t>
                      </a:r>
                      <a:r>
                        <a:rPr lang="en">
                          <a:latin typeface="Inter"/>
                          <a:ea typeface="Inter"/>
                          <a:cs typeface="Inter"/>
                          <a:sym typeface="Inter"/>
                        </a:rPr>
                        <a:t>Illustration</a:t>
                      </a:r>
                      <a:endParaRPr>
                        <a:latin typeface="Inter"/>
                        <a:ea typeface="Inter"/>
                        <a:cs typeface="Inter"/>
                        <a:sym typeface="Inter"/>
                      </a:endParaRPr>
                    </a:p>
                  </a:txBody>
                  <a:tcPr marT="91425" marB="91425" marR="91425" marL="91425"/>
                </a:tc>
              </a:tr>
            </a:tbl>
          </a:graphicData>
        </a:graphic>
      </p:graphicFrame>
      <p:graphicFrame>
        <p:nvGraphicFramePr>
          <p:cNvPr id="138" name="Google Shape;138;p27"/>
          <p:cNvGraphicFramePr/>
          <p:nvPr/>
        </p:nvGraphicFramePr>
        <p:xfrm>
          <a:off x="492100" y="5815692"/>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8: Illustration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9: Actions taken to deal with the conflict and complications.</a:t>
                      </a:r>
                      <a:endParaRPr>
                        <a:latin typeface="Inter"/>
                        <a:ea typeface="Inter"/>
                        <a:cs typeface="Inter"/>
                        <a:sym typeface="Inter"/>
                      </a:endParaRPr>
                    </a:p>
                  </a:txBody>
                  <a:tcPr marT="91425" marB="91425" marR="91425" marL="91425"/>
                </a:tc>
              </a:tr>
            </a:tbl>
          </a:graphicData>
        </a:graphic>
      </p:graphicFrame>
      <p:graphicFrame>
        <p:nvGraphicFramePr>
          <p:cNvPr id="139" name="Google Shape;139;p27"/>
          <p:cNvGraphicFramePr/>
          <p:nvPr/>
        </p:nvGraphicFramePr>
        <p:xfrm>
          <a:off x="4115175" y="5815692"/>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10: </a:t>
                      </a:r>
                      <a:r>
                        <a:rPr lang="en">
                          <a:solidFill>
                            <a:schemeClr val="dk1"/>
                          </a:solidFill>
                          <a:latin typeface="Inter"/>
                          <a:ea typeface="Inter"/>
                          <a:cs typeface="Inter"/>
                          <a:sym typeface="Inter"/>
                        </a:rPr>
                        <a:t>Climax- Correct action to resolve the conflict</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11: Illustration</a:t>
                      </a:r>
                      <a:endParaRPr>
                        <a:latin typeface="Inter"/>
                        <a:ea typeface="Inter"/>
                        <a:cs typeface="Inter"/>
                        <a:sym typeface="Inter"/>
                      </a:endParaRPr>
                    </a:p>
                  </a:txBody>
                  <a:tcPr marT="91425" marB="91425" marR="91425" marL="91425"/>
                </a:tc>
              </a:tr>
            </a:tbl>
          </a:graphicData>
        </a:graphic>
      </p:graphicFrame>
      <p:graphicFrame>
        <p:nvGraphicFramePr>
          <p:cNvPr id="140" name="Google Shape;140;p27"/>
          <p:cNvGraphicFramePr/>
          <p:nvPr/>
        </p:nvGraphicFramePr>
        <p:xfrm>
          <a:off x="492100" y="7431125"/>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12: Illustration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13: Examination of the main character’s feelings</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graphicFrame>
        <p:nvGraphicFramePr>
          <p:cNvPr id="141" name="Google Shape;141;p27"/>
          <p:cNvGraphicFramePr/>
          <p:nvPr/>
        </p:nvGraphicFramePr>
        <p:xfrm>
          <a:off x="4115175" y="7441700"/>
          <a:ext cx="3000000" cy="3000000"/>
        </p:xfrm>
        <a:graphic>
          <a:graphicData uri="http://schemas.openxmlformats.org/drawingml/2006/table">
            <a:tbl>
              <a:tblPr>
                <a:noFill/>
                <a:tableStyleId>{8EFE0F1E-C6F6-452C-9FA0-0A3D4F6EC812}</a:tableStyleId>
              </a:tblPr>
              <a:tblGrid>
                <a:gridCol w="1629250"/>
                <a:gridCol w="1629250"/>
              </a:tblGrid>
              <a:tr h="381000">
                <a:tc>
                  <a:txBody>
                    <a:bodyPr/>
                    <a:lstStyle/>
                    <a:p>
                      <a:pPr indent="0" lvl="0" marL="0" rtl="0" algn="l">
                        <a:spcBef>
                          <a:spcPts val="0"/>
                        </a:spcBef>
                        <a:spcAft>
                          <a:spcPts val="0"/>
                        </a:spcAft>
                        <a:buNone/>
                      </a:pPr>
                      <a:r>
                        <a:rPr lang="en">
                          <a:latin typeface="Inter"/>
                          <a:ea typeface="Inter"/>
                          <a:cs typeface="Inter"/>
                          <a:sym typeface="Inter"/>
                        </a:rPr>
                        <a:t>Page 14: </a:t>
                      </a:r>
                      <a:r>
                        <a:rPr lang="en">
                          <a:solidFill>
                            <a:schemeClr val="dk1"/>
                          </a:solidFill>
                          <a:latin typeface="Inter"/>
                          <a:ea typeface="Inter"/>
                          <a:cs typeface="Inter"/>
                          <a:sym typeface="Inter"/>
                        </a:rPr>
                        <a:t>Resolucion and conclusion</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a:latin typeface="Inter"/>
                          <a:ea typeface="Inter"/>
                          <a:cs typeface="Inter"/>
                          <a:sym typeface="Inter"/>
                        </a:rPr>
                        <a:t>Page 15: Author’s Note- Explanation of myth and how the story challenges it.</a:t>
                      </a:r>
                      <a:endParaRPr>
                        <a:latin typeface="Inter"/>
                        <a:ea typeface="Inter"/>
                        <a:cs typeface="Inter"/>
                        <a:sym typeface="Inter"/>
                      </a:endParaRPr>
                    </a:p>
                  </a:txBody>
                  <a:tcPr marT="91425" marB="91425" marR="91425" marL="91425"/>
                </a:tc>
              </a:tr>
            </a:tbl>
          </a:graphicData>
        </a:graphic>
      </p:graphicFrame>
      <p:sp>
        <p:nvSpPr>
          <p:cNvPr id="142" name="Google Shape;142;p27"/>
          <p:cNvSpPr txBox="1"/>
          <p:nvPr/>
        </p:nvSpPr>
        <p:spPr>
          <a:xfrm>
            <a:off x="492100" y="18052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Storyboard Template</a:t>
            </a:r>
            <a:endParaRPr b="1" sz="20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148" name="Google Shape;148;p28"/>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149" name="Google Shape;149;p28"/>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8"/>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1" name="Google Shape;151;p28"/>
          <p:cNvGraphicFramePr/>
          <p:nvPr/>
        </p:nvGraphicFramePr>
        <p:xfrm>
          <a:off x="950025" y="445425"/>
          <a:ext cx="3000000" cy="3000000"/>
        </p:xfrm>
        <a:graphic>
          <a:graphicData uri="http://schemas.openxmlformats.org/drawingml/2006/table">
            <a:tbl>
              <a:tblPr>
                <a:noFill/>
                <a:tableStyleId>{8EFE0F1E-C6F6-452C-9FA0-0A3D4F6EC812}</a:tableStyleId>
              </a:tblPr>
              <a:tblGrid>
                <a:gridCol w="6043900"/>
              </a:tblGrid>
              <a:tr h="4599225">
                <a:tc>
                  <a:txBody>
                    <a:bodyPr/>
                    <a:lstStyle/>
                    <a:p>
                      <a:pPr indent="0" lvl="0" marL="0" rtl="0" algn="l">
                        <a:spcBef>
                          <a:spcPts val="0"/>
                        </a:spcBef>
                        <a:spcAft>
                          <a:spcPts val="0"/>
                        </a:spcAft>
                        <a:buNone/>
                      </a:pPr>
                      <a:r>
                        <a:t/>
                      </a:r>
                      <a:endParaRPr/>
                    </a:p>
                  </a:txBody>
                  <a:tcPr marT="91425" marB="91425" marR="91425" marL="91425"/>
                </a:tc>
              </a:tr>
              <a:tr h="4599225">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7" name="Google Shape;157;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Prep Worksheet</a:t>
            </a:r>
            <a:endParaRPr sz="1500">
              <a:solidFill>
                <a:srgbClr val="000000"/>
              </a:solidFill>
              <a:latin typeface="Plus Jakarta Sans Medium"/>
              <a:ea typeface="Plus Jakarta Sans Medium"/>
              <a:cs typeface="Plus Jakarta Sans Medium"/>
              <a:sym typeface="Plus Jakarta Sans Medium"/>
            </a:endParaRPr>
          </a:p>
        </p:txBody>
      </p:sp>
      <p:pic>
        <p:nvPicPr>
          <p:cNvPr id="158" name="Google Shape;158;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9" name="Google Shape;159;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1" name="Google Shape;161;p29"/>
          <p:cNvSpPr txBox="1"/>
          <p:nvPr/>
        </p:nvSpPr>
        <p:spPr>
          <a:xfrm>
            <a:off x="492100" y="18052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Resources</a:t>
            </a:r>
            <a:endParaRPr b="1" sz="2000">
              <a:solidFill>
                <a:schemeClr val="dk1"/>
              </a:solidFill>
              <a:latin typeface="Halant"/>
              <a:ea typeface="Halant"/>
              <a:cs typeface="Halant"/>
              <a:sym typeface="Halant"/>
            </a:endParaRPr>
          </a:p>
        </p:txBody>
      </p:sp>
      <p:sp>
        <p:nvSpPr>
          <p:cNvPr id="162" name="Google Shape;162;p29"/>
          <p:cNvSpPr txBox="1"/>
          <p:nvPr/>
        </p:nvSpPr>
        <p:spPr>
          <a:xfrm>
            <a:off x="381550" y="2328625"/>
            <a:ext cx="7052700" cy="6095400"/>
          </a:xfrm>
          <a:prstGeom prst="rect">
            <a:avLst/>
          </a:prstGeom>
          <a:noFill/>
          <a:ln>
            <a:noFill/>
          </a:ln>
        </p:spPr>
        <p:txBody>
          <a:bodyPr anchorCtr="0" anchor="t" bIns="91425" lIns="91425" spcFirstLastPara="1" rIns="91425" wrap="square" tIns="91425">
            <a:spAutoFit/>
          </a:bodyPr>
          <a:lstStyle/>
          <a:p>
            <a:pPr indent="-304800" lvl="0" marL="914400" rtl="0" algn="l">
              <a:lnSpc>
                <a:spcPct val="200000"/>
              </a:lnSpc>
              <a:spcBef>
                <a:spcPts val="0"/>
              </a:spcBef>
              <a:spcAft>
                <a:spcPts val="0"/>
              </a:spcAft>
              <a:buClr>
                <a:srgbClr val="231F20"/>
              </a:buClr>
              <a:buSzPts val="1200"/>
              <a:buFont typeface="Inter"/>
              <a:buChar char="●"/>
            </a:pPr>
            <a:r>
              <a:rPr lang="en" sz="1200" u="sng">
                <a:solidFill>
                  <a:schemeClr val="hlink"/>
                </a:solidFill>
                <a:latin typeface="Inter"/>
                <a:ea typeface="Inter"/>
                <a:cs typeface="Inter"/>
                <a:sym typeface="Inter"/>
                <a:hlinkClick r:id="rId5"/>
              </a:rPr>
              <a:t>Unit 0, Lesson 3: Historiography Textbook Account (2019)</a:t>
            </a:r>
            <a:endParaRPr sz="1200">
              <a:solidFill>
                <a:srgbClr val="231F20"/>
              </a:solidFill>
              <a:latin typeface="Inter"/>
              <a:ea typeface="Inter"/>
              <a:cs typeface="Inter"/>
              <a:sym typeface="Inter"/>
            </a:endParaRPr>
          </a:p>
          <a:p>
            <a:pPr indent="-304800" lvl="0" marL="914400" rtl="0" algn="l">
              <a:lnSpc>
                <a:spcPct val="200000"/>
              </a:lnSpc>
              <a:spcBef>
                <a:spcPts val="0"/>
              </a:spcBef>
              <a:spcAft>
                <a:spcPts val="0"/>
              </a:spcAft>
              <a:buClr>
                <a:srgbClr val="231F20"/>
              </a:buClr>
              <a:buSzPts val="1200"/>
              <a:buFont typeface="Inter"/>
              <a:buChar char="●"/>
            </a:pPr>
            <a:r>
              <a:rPr lang="en" sz="1200" u="sng">
                <a:solidFill>
                  <a:schemeClr val="hlink"/>
                </a:solidFill>
                <a:latin typeface="Inter"/>
                <a:ea typeface="Inter"/>
                <a:cs typeface="Inter"/>
                <a:sym typeface="Inter"/>
                <a:hlinkClick r:id="rId6"/>
              </a:rPr>
              <a:t>Unit 1, Lesson 1: Indigenous Artifacts</a:t>
            </a:r>
            <a:endParaRPr sz="1200">
              <a:solidFill>
                <a:srgbClr val="231F20"/>
              </a:solidFill>
              <a:latin typeface="Inter"/>
              <a:ea typeface="Inter"/>
              <a:cs typeface="Inter"/>
              <a:sym typeface="Inter"/>
            </a:endParaRPr>
          </a:p>
          <a:p>
            <a:pPr indent="-304800" lvl="0" marL="914400" rtl="0" algn="l">
              <a:lnSpc>
                <a:spcPct val="200000"/>
              </a:lnSpc>
              <a:spcBef>
                <a:spcPts val="0"/>
              </a:spcBef>
              <a:spcAft>
                <a:spcPts val="0"/>
              </a:spcAft>
              <a:buClr>
                <a:srgbClr val="231F20"/>
              </a:buClr>
              <a:buSzPts val="1200"/>
              <a:buFont typeface="Inter"/>
              <a:buChar char="●"/>
            </a:pPr>
            <a:r>
              <a:rPr lang="en" sz="1200" u="sng">
                <a:solidFill>
                  <a:schemeClr val="hlink"/>
                </a:solidFill>
                <a:latin typeface="Inter"/>
                <a:ea typeface="Inter"/>
                <a:cs typeface="Inter"/>
                <a:sym typeface="Inter"/>
                <a:hlinkClick r:id="rId7"/>
              </a:rPr>
              <a:t>Unit 1, Lesson 2: Creation Stories</a:t>
            </a:r>
            <a:endParaRPr sz="1200">
              <a:solidFill>
                <a:srgbClr val="231F20"/>
              </a:solidFill>
              <a:latin typeface="Inter"/>
              <a:ea typeface="Inter"/>
              <a:cs typeface="Inter"/>
              <a:sym typeface="Inter"/>
            </a:endParaRPr>
          </a:p>
          <a:p>
            <a:pPr indent="-304800" lvl="0" marL="914400" rtl="0" algn="l">
              <a:lnSpc>
                <a:spcPct val="200000"/>
              </a:lnSpc>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Unit 1, Lesson 4: Mythbusters Research</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0" lvl="0" marL="0" rtl="0" algn="l">
              <a:lnSpc>
                <a:spcPct val="200000"/>
              </a:lnSpc>
              <a:spcBef>
                <a:spcPts val="0"/>
              </a:spcBef>
              <a:spcAft>
                <a:spcPts val="0"/>
              </a:spcAft>
              <a:buNone/>
            </a:pPr>
            <a:r>
              <a:t/>
            </a:r>
            <a:endParaRPr sz="1200">
              <a:solidFill>
                <a:srgbClr val="231F20"/>
              </a:solidFill>
              <a:latin typeface="Inter"/>
              <a:ea typeface="Inter"/>
              <a:cs typeface="Inter"/>
              <a:sym typeface="Inter"/>
            </a:endParaRPr>
          </a:p>
          <a:p>
            <a:pPr indent="-304800" lvl="0" marL="914400" rtl="0" algn="l">
              <a:lnSpc>
                <a:spcPct val="200000"/>
              </a:lnSpc>
              <a:spcBef>
                <a:spcPts val="0"/>
              </a:spcBef>
              <a:spcAft>
                <a:spcPts val="0"/>
              </a:spcAft>
              <a:buClr>
                <a:srgbClr val="231F20"/>
              </a:buClr>
              <a:buSzPts val="1200"/>
              <a:buFont typeface="Inter"/>
              <a:buChar char="●"/>
            </a:pPr>
            <a:r>
              <a:rPr lang="en" sz="1200" u="sng">
                <a:solidFill>
                  <a:schemeClr val="hlink"/>
                </a:solidFill>
                <a:latin typeface="Inter"/>
                <a:ea typeface="Inter"/>
                <a:cs typeface="Inter"/>
                <a:sym typeface="Inter"/>
                <a:hlinkClick r:id="rId8"/>
              </a:rPr>
              <a:t>Unit 1, Lesson 5: Indigenous Networks</a:t>
            </a:r>
            <a:endParaRPr sz="1200">
              <a:solidFill>
                <a:srgbClr val="231F20"/>
              </a:solidFill>
              <a:latin typeface="Inter"/>
              <a:ea typeface="Inter"/>
              <a:cs typeface="Inter"/>
              <a:sym typeface="Inter"/>
            </a:endParaRPr>
          </a:p>
          <a:p>
            <a:pPr indent="-304800" lvl="0" marL="914400" rtl="0" algn="l">
              <a:lnSpc>
                <a:spcPct val="200000"/>
              </a:lnSpc>
              <a:spcBef>
                <a:spcPts val="0"/>
              </a:spcBef>
              <a:spcAft>
                <a:spcPts val="0"/>
              </a:spcAft>
              <a:buClr>
                <a:srgbClr val="231F20"/>
              </a:buClr>
              <a:buSzPts val="1200"/>
              <a:buFont typeface="Inter"/>
              <a:buChar char="●"/>
            </a:pPr>
            <a:r>
              <a:rPr lang="en" sz="1200" u="sng">
                <a:solidFill>
                  <a:schemeClr val="hlink"/>
                </a:solidFill>
                <a:latin typeface="Inter"/>
                <a:ea typeface="Inter"/>
                <a:cs typeface="Inter"/>
                <a:sym typeface="Inter"/>
                <a:hlinkClick r:id="rId9"/>
              </a:rPr>
              <a:t>Unit 1, Lesson 7: Indigenous Stereotypes in Print and Media</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graphicFrame>
        <p:nvGraphicFramePr>
          <p:cNvPr id="163" name="Google Shape;163;p29"/>
          <p:cNvGraphicFramePr/>
          <p:nvPr/>
        </p:nvGraphicFramePr>
        <p:xfrm>
          <a:off x="952500" y="3810000"/>
          <a:ext cx="3000000" cy="3000000"/>
        </p:xfrm>
        <a:graphic>
          <a:graphicData uri="http://schemas.openxmlformats.org/drawingml/2006/table">
            <a:tbl>
              <a:tblPr>
                <a:noFill/>
                <a:tableStyleId>{8EFE0F1E-C6F6-452C-9FA0-0A3D4F6EC812}</a:tableStyleId>
              </a:tblPr>
              <a:tblGrid>
                <a:gridCol w="2933700"/>
                <a:gridCol w="2933700"/>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Anarchy Myth</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0">
                            <a:extLst>
                              <a:ext uri="{A12FA001-AC4F-418D-AE19-62706E023703}">
                                <ahyp:hlinkClr val="tx"/>
                              </a:ext>
                            </a:extLst>
                          </a:hlinkClick>
                        </a:rPr>
                        <a:t>The Inka Road</a:t>
                      </a: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1">
                            <a:extLst>
                              <a:ext uri="{A12FA001-AC4F-418D-AE19-62706E023703}">
                                <ahyp:hlinkClr val="tx"/>
                              </a:ext>
                            </a:extLst>
                          </a:hlinkClick>
                        </a:rPr>
                        <a:t>Cahokia Mounds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2">
                            <a:extLst>
                              <a:ext uri="{A12FA001-AC4F-418D-AE19-62706E023703}">
                                <ahyp:hlinkClr val="tx"/>
                              </a:ext>
                            </a:extLst>
                          </a:hlinkClick>
                        </a:rPr>
                        <a:t>Kayanlaˀ Kówa – Great Law of Peace</a:t>
                      </a:r>
                      <a:endParaRPr sz="1200">
                        <a:solidFill>
                          <a:srgbClr val="31254C"/>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3">
                            <a:extLst>
                              <a:ext uri="{A12FA001-AC4F-418D-AE19-62706E023703}">
                                <ahyp:hlinkClr val="tx"/>
                              </a:ext>
                            </a:extLst>
                          </a:hlinkClick>
                        </a:rPr>
                        <a:t>Mississippian Period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lang="en" sz="1200">
                          <a:latin typeface="Inter"/>
                          <a:ea typeface="Inter"/>
                          <a:cs typeface="Inter"/>
                          <a:sym typeface="Inter"/>
                        </a:rPr>
                        <a:t>Savage Myth</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4">
                            <a:extLst>
                              <a:ext uri="{A12FA001-AC4F-418D-AE19-62706E023703}">
                                <ahyp:hlinkClr val="tx"/>
                              </a:ext>
                            </a:extLst>
                          </a:hlinkClick>
                        </a:rPr>
                        <a:t>Iroquois Confederacy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5">
                            <a:extLst>
                              <a:ext uri="{A12FA001-AC4F-418D-AE19-62706E023703}">
                                <ahyp:hlinkClr val="tx"/>
                              </a:ext>
                            </a:extLst>
                          </a:hlinkClick>
                        </a:rPr>
                        <a:t>Native American Wars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6">
                            <a:extLst>
                              <a:ext uri="{A12FA001-AC4F-418D-AE19-62706E023703}">
                                <ahyp:hlinkClr val="tx"/>
                              </a:ext>
                            </a:extLst>
                          </a:hlinkClick>
                        </a:rPr>
                        <a:t>Kayanlaˀ Kówa – Great Law of Peace</a:t>
                      </a:r>
                      <a:endParaRPr sz="1200">
                        <a:solidFill>
                          <a:srgbClr val="31254C"/>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7">
                            <a:extLst>
                              <a:ext uri="{A12FA001-AC4F-418D-AE19-62706E023703}">
                                <ahyp:hlinkClr val="tx"/>
                              </a:ext>
                            </a:extLst>
                          </a:hlinkClick>
                        </a:rPr>
                        <a:t>Cultures of War</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Civilizing Myth</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8">
                            <a:extLst>
                              <a:ext uri="{A12FA001-AC4F-418D-AE19-62706E023703}">
                                <ahyp:hlinkClr val="tx"/>
                              </a:ext>
                            </a:extLst>
                          </a:hlinkClick>
                        </a:rPr>
                        <a:t>Maya Calendar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19">
                            <a:extLst>
                              <a:ext uri="{A12FA001-AC4F-418D-AE19-62706E023703}">
                                <ahyp:hlinkClr val="tx"/>
                              </a:ext>
                            </a:extLst>
                          </a:hlinkClick>
                        </a:rPr>
                        <a:t>Indigenous Tribes Embraced Gender Fluidity Prior to Colonisation, But Europeans Enforced Specific Gender Roles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20">
                            <a:extLst>
                              <a:ext uri="{A12FA001-AC4F-418D-AE19-62706E023703}">
                                <ahyp:hlinkClr val="tx"/>
                              </a:ext>
                            </a:extLst>
                          </a:hlinkClick>
                        </a:rPr>
                        <a:t>Native American Religions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21">
                            <a:extLst>
                              <a:ext uri="{A12FA001-AC4F-418D-AE19-62706E023703}">
                                <ahyp:hlinkClr val="tx"/>
                              </a:ext>
                            </a:extLst>
                          </a:hlinkClick>
                        </a:rPr>
                        <a:t>The Three Sisters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lang="en" sz="1200">
                          <a:latin typeface="Inter"/>
                          <a:ea typeface="Inter"/>
                          <a:cs typeface="Inter"/>
                          <a:sym typeface="Inter"/>
                        </a:rPr>
                        <a:t>Pristine Wilderness Myth</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22">
                            <a:extLst>
                              <a:ext uri="{A12FA001-AC4F-418D-AE19-62706E023703}">
                                <ahyp:hlinkClr val="tx"/>
                              </a:ext>
                            </a:extLst>
                          </a:hlinkClick>
                        </a:rPr>
                        <a:t>Inka Water Management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23">
                            <a:extLst>
                              <a:ext uri="{A12FA001-AC4F-418D-AE19-62706E023703}">
                                <ahyp:hlinkClr val="tx"/>
                              </a:ext>
                            </a:extLst>
                          </a:hlinkClick>
                        </a:rPr>
                        <a:t>Cahokia Mounds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latin typeface="Inter"/>
                          <a:ea typeface="Inter"/>
                          <a:cs typeface="Inter"/>
                          <a:sym typeface="Inter"/>
                          <a:hlinkClick r:id="rId24">
                            <a:extLst>
                              <a:ext uri="{A12FA001-AC4F-418D-AE19-62706E023703}">
                                <ahyp:hlinkClr val="tx"/>
                              </a:ext>
                            </a:extLst>
                          </a:hlinkClick>
                        </a:rPr>
                        <a:t>Teotihuacan and Classic Mesoamerica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u="sng">
                          <a:solidFill>
                            <a:srgbClr val="0000FF"/>
                          </a:solidFill>
                          <a:highlight>
                            <a:schemeClr val="lt1"/>
                          </a:highlight>
                          <a:latin typeface="Inter"/>
                          <a:ea typeface="Inter"/>
                          <a:cs typeface="Inter"/>
                          <a:sym typeface="Inter"/>
                          <a:hlinkClick r:id="rId25">
                            <a:extLst>
                              <a:ext uri="{A12FA001-AC4F-418D-AE19-62706E023703}">
                                <ahyp:hlinkClr val="tx"/>
                              </a:ext>
                            </a:extLst>
                          </a:hlinkClick>
                        </a:rPr>
                        <a:t>Indigenous Fire Practices Shape our 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Indigenous Children’s Book Prep Worksheet (Exemplar)</a:t>
            </a:r>
            <a:endParaRPr sz="1500">
              <a:solidFill>
                <a:srgbClr val="000000"/>
              </a:solidFill>
              <a:latin typeface="Plus Jakarta Sans Medium"/>
              <a:ea typeface="Plus Jakarta Sans Medium"/>
              <a:cs typeface="Plus Jakarta Sans Medium"/>
              <a:sym typeface="Plus Jakarta Sans Medium"/>
            </a:endParaRPr>
          </a:p>
        </p:txBody>
      </p:sp>
      <p:pic>
        <p:nvPicPr>
          <p:cNvPr id="170" name="Google Shape;170;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3" name="Google Shape;173;p30"/>
          <p:cNvSpPr txBox="1"/>
          <p:nvPr/>
        </p:nvSpPr>
        <p:spPr>
          <a:xfrm>
            <a:off x="492100" y="89675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preparation worksheet was adapted from “The Children’s Book Project” by ReadWriteThink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74" name="Google Shape;174;p30"/>
          <p:cNvSpPr txBox="1"/>
          <p:nvPr/>
        </p:nvSpPr>
        <p:spPr>
          <a:xfrm>
            <a:off x="492100" y="2103600"/>
            <a:ext cx="7008600" cy="63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Determine the myth you will focus on in your book and list details from the unit that could be used to challenge the myth. Then, using the questions below, consider the characters, setting, conflict and resolution for your story.</a:t>
            </a:r>
            <a:endParaRPr b="1" sz="1200">
              <a:solidFill>
                <a:schemeClr val="dk1"/>
              </a:solidFill>
              <a:latin typeface="Halant"/>
              <a:ea typeface="Halant"/>
              <a:cs typeface="Halant"/>
              <a:sym typeface="Halant"/>
            </a:endParaRPr>
          </a:p>
        </p:txBody>
      </p:sp>
      <p:sp>
        <p:nvSpPr>
          <p:cNvPr id="175" name="Google Shape;175;p30"/>
          <p:cNvSpPr txBox="1"/>
          <p:nvPr/>
        </p:nvSpPr>
        <p:spPr>
          <a:xfrm>
            <a:off x="589450" y="2804650"/>
            <a:ext cx="6943500" cy="1919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myth will you be addressing in your children’s story?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Anarchy Myth: </a:t>
            </a:r>
            <a:r>
              <a:rPr b="1" lang="en" sz="1200">
                <a:solidFill>
                  <a:schemeClr val="accent1"/>
                </a:solidFill>
                <a:latin typeface="Inter"/>
                <a:ea typeface="Inter"/>
                <a:cs typeface="Inter"/>
                <a:sym typeface="Inter"/>
              </a:rPr>
              <a:t>“Native Americans lived in a state of anarchy without any form of structured government, laws.”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important evidence could be included to help challenge this myth?</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Iroquois Confederacy: A sophisticated political system with laws and governance, often referred to as the Great Law of Peace.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Cahokia Mounds: Evidence of large, complex societies with social and political structures, including trade networks.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Inka Road: An extensive network demonstrating coordinated governance and communication across vast distances, reflecting structured administration.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76" name="Google Shape;176;p30"/>
          <p:cNvGraphicFramePr/>
          <p:nvPr/>
        </p:nvGraphicFramePr>
        <p:xfrm>
          <a:off x="589450" y="48190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Character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ctr">
                        <a:spcBef>
                          <a:spcPts val="0"/>
                        </a:spcBef>
                        <a:spcAft>
                          <a:spcPts val="0"/>
                        </a:spcAft>
                        <a:buNone/>
                      </a:pPr>
                      <a:r>
                        <a:rPr i="1" lang="en" sz="1200">
                          <a:latin typeface="Inter"/>
                          <a:ea typeface="Inter"/>
                          <a:cs typeface="Inter"/>
                          <a:sym typeface="Inter"/>
                        </a:rPr>
                        <a:t>Create a profile and name for the</a:t>
                      </a:r>
                      <a:r>
                        <a:rPr i="1" lang="en" sz="1200">
                          <a:solidFill>
                            <a:srgbClr val="000000"/>
                          </a:solidFill>
                          <a:latin typeface="Inter"/>
                          <a:ea typeface="Inter"/>
                          <a:cs typeface="Inter"/>
                          <a:sym typeface="Inter"/>
                        </a:rPr>
                        <a:t> Main Character: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Ahuli (meaning “Drum” in Cherokee)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Where is the character from? </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 fictional village inspired by the Iroquois Confederacy.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What does the character look like?</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 young, curious boy with long black hair and traditional clothing made of animal skins.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How does the character act?</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Ahuli is inquisitive, courageous, and proud of his heritage. He values learning about his people’s traditions and laws,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i="1" lang="en" sz="1200">
                          <a:solidFill>
                            <a:srgbClr val="000000"/>
                          </a:solidFill>
                          <a:latin typeface="Inter"/>
                          <a:ea typeface="Inter"/>
                          <a:cs typeface="Inter"/>
                          <a:sym typeface="Inter"/>
                        </a:rPr>
                        <a:t>Create a profile and names for the Supporting Characters</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Sasa (meaning “Protector” in Cherokee)</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Describe another character. How are they connected to the main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Sasa is Ahuli’s elder sister, a skilled healer who shares her knowledge with her people. She often teaches Ahuli.</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Gawonii (meaning “He is speaking” in Cherokee)</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Describe another character. How are they connected to the main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Gawonii is Ahuli’s best friend who is skeptical of traditional laws. He confronts Ahuli about the old ways.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77" name="Google Shape;177;p30"/>
          <p:cNvSpPr txBox="1"/>
          <p:nvPr/>
        </p:nvSpPr>
        <p:spPr>
          <a:xfrm>
            <a:off x="492100" y="18052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Brainstorm</a:t>
            </a:r>
            <a:endParaRPr b="1" sz="20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3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Children’s Book Prep Worksheet (Exemplar)</a:t>
            </a:r>
            <a:endParaRPr sz="1500">
              <a:solidFill>
                <a:srgbClr val="000000"/>
              </a:solidFill>
              <a:latin typeface="Plus Jakarta Sans Medium"/>
              <a:ea typeface="Plus Jakarta Sans Medium"/>
              <a:cs typeface="Plus Jakarta Sans Medium"/>
              <a:sym typeface="Plus Jakarta Sans Medium"/>
            </a:endParaRPr>
          </a:p>
        </p:txBody>
      </p:sp>
      <p:pic>
        <p:nvPicPr>
          <p:cNvPr id="184" name="Google Shape;184;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5" name="Google Shape;185;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6" name="Google Shape;186;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31"/>
          <p:cNvSpPr txBox="1"/>
          <p:nvPr/>
        </p:nvSpPr>
        <p:spPr>
          <a:xfrm>
            <a:off x="492100" y="9119900"/>
            <a:ext cx="7170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Note: This preparation worksheet was adapted from “The Children’s Book Project” by ReadWriteThink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graphicFrame>
        <p:nvGraphicFramePr>
          <p:cNvPr id="188" name="Google Shape;188;p31"/>
          <p:cNvGraphicFramePr/>
          <p:nvPr/>
        </p:nvGraphicFramePr>
        <p:xfrm>
          <a:off x="589450" y="20758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Setting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latin typeface="Inter"/>
                          <a:ea typeface="Inter"/>
                          <a:cs typeface="Inter"/>
                          <a:sym typeface="Inter"/>
                        </a:rPr>
                        <a:t>Where does the story take place? (region, state/city, building/park/home, etc.)</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 a village near the shores of a large lake surrounded by forests.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When does the story take place? (year, month/day, time, etc.)</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 the fall when the harvest is being gathered and the community prepares for winter.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Write a detailed description of the setting. (Think of the 5 senses! What does it look/sound/smell/feel/taste like?)</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village is surrounded by tall trees that rustle in the breeze. It smells of pine and the crackling fire can be heard. Gold and red leaves can be seen as children play near the lake. Corn and squash fill their bellies as they feast on the harvest.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89" name="Google Shape;189;p31"/>
          <p:cNvSpPr txBox="1"/>
          <p:nvPr/>
        </p:nvSpPr>
        <p:spPr>
          <a:xfrm>
            <a:off x="492100" y="1652875"/>
            <a:ext cx="70086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Halant"/>
                <a:ea typeface="Halant"/>
                <a:cs typeface="Halant"/>
                <a:sym typeface="Halant"/>
              </a:rPr>
              <a:t>Brainstorm</a:t>
            </a:r>
            <a:endParaRPr b="1" sz="2000">
              <a:solidFill>
                <a:schemeClr val="dk1"/>
              </a:solidFill>
              <a:latin typeface="Halant"/>
              <a:ea typeface="Halant"/>
              <a:cs typeface="Halant"/>
              <a:sym typeface="Halant"/>
            </a:endParaRPr>
          </a:p>
        </p:txBody>
      </p:sp>
      <p:graphicFrame>
        <p:nvGraphicFramePr>
          <p:cNvPr id="190" name="Google Shape;190;p31"/>
          <p:cNvGraphicFramePr/>
          <p:nvPr/>
        </p:nvGraphicFramePr>
        <p:xfrm>
          <a:off x="589450" y="45904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Conflict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What is the conflict faced by the main character? (another person, a thing, or thoughts and feelings of the character)</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Ahuli is conflicted about the traditional laws and his friend’s desire for freedom.</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Why does this conflict occur?</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Gawonii likes to go out on his own instead of following along with the expectations of the community.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What role does each character play in the conflict?</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Ahuli: faces internal conflict</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Sasa: states purpose of laws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Gawonii: challenges Ahuli’s beliefs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How does the conflict affect each character?</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Ahuli: is confused and uncertain</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Sasa: is frustrated with Ahuli’s doubt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Gawonii: faces challenges of choices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91" name="Google Shape;191;p31"/>
          <p:cNvGraphicFramePr/>
          <p:nvPr/>
        </p:nvGraphicFramePr>
        <p:xfrm>
          <a:off x="589450" y="7105025"/>
          <a:ext cx="3000000" cy="3000000"/>
        </p:xfrm>
        <a:graphic>
          <a:graphicData uri="http://schemas.openxmlformats.org/drawingml/2006/table">
            <a:tbl>
              <a:tblPr>
                <a:noFill/>
                <a:tableStyleId>{8EFE0F1E-C6F6-452C-9FA0-0A3D4F6EC812}</a:tableStyleId>
              </a:tblPr>
              <a:tblGrid>
                <a:gridCol w="3392125"/>
                <a:gridCol w="3392125"/>
              </a:tblGrid>
              <a:tr h="38100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Character Brainstorming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How is the conflict resolved?</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Ahuli witnesses elders peacefully resolving a dispute between two families</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What happens after the conflict is resolved?</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Ahuli shares his understanding with Gawonii, explaining the importance of rules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How does the resolution affect each character?</a:t>
                      </a:r>
                      <a:endParaRPr sz="12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Ahuli: grows in wisdom and understanding</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Sasa: feels proud of Ahuli’s growth</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Gawonii: begins to appreciate rules and structure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2"/>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197" name="Google Shape;197;p32"/>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198" name="Google Shape;198;p32"/>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32"/>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0" name="Google Shape;200;p32"/>
          <p:cNvPicPr preferRelativeResize="0"/>
          <p:nvPr/>
        </p:nvPicPr>
        <p:blipFill>
          <a:blip r:embed="rId4">
            <a:alphaModFix/>
          </a:blip>
          <a:stretch>
            <a:fillRect/>
          </a:stretch>
        </p:blipFill>
        <p:spPr>
          <a:xfrm rot="-5400000">
            <a:off x="-737901" y="2574676"/>
            <a:ext cx="9143549" cy="51432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3"/>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Storyboard</a:t>
            </a:r>
            <a:endParaRPr sz="2000">
              <a:solidFill>
                <a:schemeClr val="dk1"/>
              </a:solidFill>
              <a:latin typeface="Halant"/>
              <a:ea typeface="Halant"/>
              <a:cs typeface="Halant"/>
              <a:sym typeface="Halant"/>
            </a:endParaRPr>
          </a:p>
        </p:txBody>
      </p:sp>
      <p:pic>
        <p:nvPicPr>
          <p:cNvPr id="206" name="Google Shape;206;p33"/>
          <p:cNvPicPr preferRelativeResize="0"/>
          <p:nvPr/>
        </p:nvPicPr>
        <p:blipFill>
          <a:blip r:embed="rId3">
            <a:alphaModFix/>
          </a:blip>
          <a:stretch>
            <a:fillRect/>
          </a:stretch>
        </p:blipFill>
        <p:spPr>
          <a:xfrm rot="-5400000">
            <a:off x="7094652" y="9336708"/>
            <a:ext cx="593365" cy="431169"/>
          </a:xfrm>
          <a:prstGeom prst="rect">
            <a:avLst/>
          </a:prstGeom>
          <a:noFill/>
          <a:ln>
            <a:noFill/>
          </a:ln>
        </p:spPr>
      </p:pic>
      <p:sp>
        <p:nvSpPr>
          <p:cNvPr id="207" name="Google Shape;207;p33"/>
          <p:cNvSpPr txBox="1"/>
          <p:nvPr/>
        </p:nvSpPr>
        <p:spPr>
          <a:xfrm rot="-5400000">
            <a:off x="6187301" y="1338918"/>
            <a:ext cx="25320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8" name="Google Shape;208;p33"/>
          <p:cNvSpPr txBox="1"/>
          <p:nvPr/>
        </p:nvSpPr>
        <p:spPr>
          <a:xfrm rot="-5400000">
            <a:off x="6187301" y="4872192"/>
            <a:ext cx="25320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9" name="Google Shape;209;p33"/>
          <p:cNvPicPr preferRelativeResize="0"/>
          <p:nvPr/>
        </p:nvPicPr>
        <p:blipFill>
          <a:blip r:embed="rId4">
            <a:alphaModFix/>
          </a:blip>
          <a:stretch>
            <a:fillRect/>
          </a:stretch>
        </p:blipFill>
        <p:spPr>
          <a:xfrm rot="-5400000">
            <a:off x="-391238" y="2488963"/>
            <a:ext cx="9020400" cy="5073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